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38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A45"/>
    <a:srgbClr val="28427E"/>
    <a:srgbClr val="FCB714"/>
    <a:srgbClr val="1A5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78DE97-371E-4E0B-BBE6-65B5211AC1FA}" v="1" dt="2026-02-12T19:33:09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9" autoAdjust="0"/>
    <p:restoredTop sz="95025" autoAdjust="0"/>
  </p:normalViewPr>
  <p:slideViewPr>
    <p:cSldViewPr snapToGrid="0">
      <p:cViewPr>
        <p:scale>
          <a:sx n="90" d="100"/>
          <a:sy n="90" d="100"/>
        </p:scale>
        <p:origin x="175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Britton" userId="d090d332-0068-4f1d-b3c4-3074f78807c0" providerId="ADAL" clId="{8C3800A6-1505-42F9-A91D-FFDCBDFDFE10}"/>
    <pc:docChg chg="undo custSel modSld">
      <pc:chgData name="Chad Britton" userId="d090d332-0068-4f1d-b3c4-3074f78807c0" providerId="ADAL" clId="{8C3800A6-1505-42F9-A91D-FFDCBDFDFE10}" dt="2026-02-12T19:34:53.680" v="34" actId="20577"/>
      <pc:docMkLst>
        <pc:docMk/>
      </pc:docMkLst>
      <pc:sldChg chg="addSp delSp modSp mod">
        <pc:chgData name="Chad Britton" userId="d090d332-0068-4f1d-b3c4-3074f78807c0" providerId="ADAL" clId="{8C3800A6-1505-42F9-A91D-FFDCBDFDFE10}" dt="2026-02-12T19:34:53.680" v="34" actId="20577"/>
        <pc:sldMkLst>
          <pc:docMk/>
          <pc:sldMk cId="3557610891" sldId="2382"/>
        </pc:sldMkLst>
        <pc:spChg chg="mod">
          <ac:chgData name="Chad Britton" userId="d090d332-0068-4f1d-b3c4-3074f78807c0" providerId="ADAL" clId="{8C3800A6-1505-42F9-A91D-FFDCBDFDFE10}" dt="2026-02-12T19:34:53.680" v="34" actId="20577"/>
          <ac:spMkLst>
            <pc:docMk/>
            <pc:sldMk cId="3557610891" sldId="2382"/>
            <ac:spMk id="51" creationId="{4EEE8FEB-B316-6163-EBDF-31513CBA13FF}"/>
          </ac:spMkLst>
        </pc:spChg>
        <pc:spChg chg="mod">
          <ac:chgData name="Chad Britton" userId="d090d332-0068-4f1d-b3c4-3074f78807c0" providerId="ADAL" clId="{8C3800A6-1505-42F9-A91D-FFDCBDFDFE10}" dt="2026-02-12T19:34:03.935" v="26" actId="20577"/>
          <ac:spMkLst>
            <pc:docMk/>
            <pc:sldMk cId="3557610891" sldId="2382"/>
            <ac:spMk id="60" creationId="{7747F4E9-DC65-DE9A-361F-B2BE0944DEBE}"/>
          </ac:spMkLst>
        </pc:spChg>
        <pc:grpChg chg="mod">
          <ac:chgData name="Chad Britton" userId="d090d332-0068-4f1d-b3c4-3074f78807c0" providerId="ADAL" clId="{8C3800A6-1505-42F9-A91D-FFDCBDFDFE10}" dt="2026-02-12T19:34:17.655" v="29" actId="1035"/>
          <ac:grpSpMkLst>
            <pc:docMk/>
            <pc:sldMk cId="3557610891" sldId="2382"/>
            <ac:grpSpMk id="26" creationId="{9A55DE99-60CF-88F5-8865-F07B71F1A1FB}"/>
          </ac:grpSpMkLst>
        </pc:grpChg>
        <pc:picChg chg="add mod">
          <ac:chgData name="Chad Britton" userId="d090d332-0068-4f1d-b3c4-3074f78807c0" providerId="ADAL" clId="{8C3800A6-1505-42F9-A91D-FFDCBDFDFE10}" dt="2026-02-12T19:33:44.367" v="23" actId="1035"/>
          <ac:picMkLst>
            <pc:docMk/>
            <pc:sldMk cId="3557610891" sldId="2382"/>
            <ac:picMk id="7" creationId="{8108C733-60E8-655A-365D-6B31301DC001}"/>
          </ac:picMkLst>
        </pc:picChg>
        <pc:picChg chg="mod">
          <ac:chgData name="Chad Britton" userId="d090d332-0068-4f1d-b3c4-3074f78807c0" providerId="ADAL" clId="{8C3800A6-1505-42F9-A91D-FFDCBDFDFE10}" dt="2026-02-12T19:34:34.468" v="31" actId="1035"/>
          <ac:picMkLst>
            <pc:docMk/>
            <pc:sldMk cId="3557610891" sldId="2382"/>
            <ac:picMk id="10" creationId="{28D2C628-1EA1-0C6B-7F64-65F2031CDF7C}"/>
          </ac:picMkLst>
        </pc:picChg>
        <pc:picChg chg="del">
          <ac:chgData name="Chad Britton" userId="d090d332-0068-4f1d-b3c4-3074f78807c0" providerId="ADAL" clId="{8C3800A6-1505-42F9-A91D-FFDCBDFDFE10}" dt="2026-02-12T19:33:36.157" v="9" actId="478"/>
          <ac:picMkLst>
            <pc:docMk/>
            <pc:sldMk cId="3557610891" sldId="2382"/>
            <ac:picMk id="28" creationId="{24EDE70D-59C4-8509-3C25-63C0D0B445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1FBA7-8E04-43D9-B21E-F26D613F42D2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CD5-EE22-43C8-9B4F-8CD9E429E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05257-BAD3-4022-1470-6E2B0CE3F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E5B97-9ACF-5511-1F27-0AA956CF8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18BC1-538E-12ED-A305-8755252A9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5B842-361E-2F8C-3230-A6AF5BE0A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FECD5-EE22-43C8-9B4F-8CD9E429EF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7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9838-1DA2-14E0-1338-3239C995B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C643C-7486-038F-2DB4-925732FA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49C65-5498-FC7A-4840-3BE434E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BCACB-0485-72BB-BCCF-566EFB59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93643-ACFC-0827-43ED-C4C65F0A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1C3D-A8B3-725D-C405-9F0D75F5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17852-5A4E-25E4-F407-B95816636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0E0B7-42E8-9A46-6CFB-33196432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02DC2-8DCE-F548-3504-FCFA96E8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D2D59-5A5A-C420-B322-1995E5E4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D14E8-4F58-D856-351F-139E869C0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E6D6E-FA57-F397-F0D7-E5A74D5EC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05F18-4030-A49F-DE22-237681B7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A2A26-F867-8195-CB50-889C40E9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E5F85-ED2F-C3C9-1F15-7A750F45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2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4FC4-1252-2E95-EBB4-354986F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2F02-3B40-ACD5-89EF-1A23963B7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0A1D0-90BC-0704-6948-96456E5C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D6734-16B5-C544-0873-C9924D55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F5449-2F76-EE1E-03BC-50097929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E46E-F165-7E3D-1D7A-41AA3ED5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76FC0-15F4-EA37-7EC6-7B7022F8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92B32-DCCF-E97E-A5A8-0732EDCD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8C3A3-604C-0078-8519-CE9D7C78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D469D-2794-D238-0E64-CB07C616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B6C3-C03F-66F7-8C91-8BD44392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1AAD-974B-1BDC-6E77-5D916F796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7B605-850D-8CEE-AD6E-5A06EEAE3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3240E-B131-5788-6B76-7592A590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C2A6C-298D-DD1E-469A-B0BD9205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34D76-D1CC-D5D0-E0EA-A16B4940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39AE-EDFF-73E9-DB32-0E3AA023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CD7F7-CD7A-1746-9248-EF205D5C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EE0C8-8120-BB1E-5561-CA2B8AC8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890BC-D828-AAA1-FEC5-E3D8DC7FD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27DE0-7EE7-741D-E903-8A12ED3BD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999C1-0174-0464-BB3D-F2F9236B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D3B16-0AF4-55B3-2DD5-4ADE14DE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A2D01-CF35-0F29-DE22-0BEC33F5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68E6-5D39-EE77-B226-00F3E9F9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C84B8-B87B-7949-60B4-A8A1104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5DCA6-F818-4D3D-624C-FDD80E06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5DF2B-EEB3-2C3C-B850-21A16666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C73F5-B10B-2ADA-96E1-17D02F23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D64AF-A690-C96B-2ACC-F392C888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1A215-B914-BEE5-13B6-895B82CC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5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673A-E67E-2C86-9F86-9E57BB57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A83C-0501-EFA3-31DF-E0205690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9B4D4-46B1-2F5B-3478-C096487B5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2995E-C5B8-10E7-8941-1E7234E4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74A0-7075-F58E-CCB0-D1BB81EB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1633A-F6D7-E8D6-D2D3-FC3DEDD4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3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413D-5A80-6C82-C210-A23847C5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E751A-393B-61D9-B182-93F23BEE9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64EA5-3DF4-2E68-C456-C0B972D1D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E365B-ADA9-5268-9040-9F5B6897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8E089-D89A-7E51-AA67-5778B1B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39492-342E-7AED-14C7-653A174C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81017-08FC-A8D1-9B10-08BB185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114DB-EA5C-C301-0F0C-DBE6CD060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5E3FD-C7BC-2DCF-07EE-FB8A9CCE7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DCA652-B8E8-4341-A528-891F312AEC6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72FAE-9B8C-90D3-42ED-5BC0E5F43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8CB9F-E8D2-5B7C-8DC4-715474D7A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7A32F-EE53-44FF-BF97-F13E9970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503A7-A055-01FF-B463-42F28398A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DD3790-20F6-773E-50FF-F40D43AD434A}"/>
              </a:ext>
            </a:extLst>
          </p:cNvPr>
          <p:cNvSpPr/>
          <p:nvPr/>
        </p:nvSpPr>
        <p:spPr>
          <a:xfrm>
            <a:off x="609" y="5932204"/>
            <a:ext cx="12191391" cy="950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167E3D-5E93-BAF0-8068-82EC229E9D61}"/>
              </a:ext>
            </a:extLst>
          </p:cNvPr>
          <p:cNvSpPr txBox="1">
            <a:spLocks/>
          </p:cNvSpPr>
          <p:nvPr/>
        </p:nvSpPr>
        <p:spPr>
          <a:xfrm>
            <a:off x="2339129" y="1910295"/>
            <a:ext cx="1997604" cy="58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6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8427E"/>
                </a:solidFill>
                <a:effectLst/>
                <a:uLnTx/>
                <a:uFillTx/>
                <a:latin typeface="Proxima Nova" panose="02000506030000020004" pitchFamily="50" charset="0"/>
              </a:rPr>
              <a:t>Our Mission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5A53E-27F6-1172-71FB-31691EADC7F1}"/>
              </a:ext>
            </a:extLst>
          </p:cNvPr>
          <p:cNvSpPr txBox="1">
            <a:spLocks/>
          </p:cNvSpPr>
          <p:nvPr/>
        </p:nvSpPr>
        <p:spPr>
          <a:xfrm>
            <a:off x="4934608" y="1451252"/>
            <a:ext cx="2926080" cy="58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6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CB714"/>
                </a:solidFill>
                <a:effectLst/>
                <a:uLnTx/>
                <a:uFillTx/>
                <a:latin typeface="Proxima Nova" panose="02000506030000020004" pitchFamily="50" charset="0"/>
                <a:ea typeface="+mj-ea"/>
                <a:cs typeface="+mj-cs"/>
              </a:rPr>
              <a:t>How we help</a:t>
            </a:r>
          </a:p>
        </p:txBody>
      </p:sp>
      <p:pic>
        <p:nvPicPr>
          <p:cNvPr id="11" name="Picture 10" descr="A person hugging a person&#10;&#10;Description automatically generated">
            <a:extLst>
              <a:ext uri="{FF2B5EF4-FFF2-40B4-BE49-F238E27FC236}">
                <a16:creationId xmlns:a16="http://schemas.microsoft.com/office/drawing/2014/main" id="{F510A8F1-D9B1-D8E6-ABA9-2572654B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126806"/>
            <a:ext cx="1920213" cy="1373527"/>
          </a:xfrm>
          <a:prstGeom prst="rect">
            <a:avLst/>
          </a:prstGeom>
        </p:spPr>
      </p:pic>
      <p:pic>
        <p:nvPicPr>
          <p:cNvPr id="15" name="Picture 14" descr="A group of people in uniform holding rifles&#10;&#10;Description automatically generated">
            <a:extLst>
              <a:ext uri="{FF2B5EF4-FFF2-40B4-BE49-F238E27FC236}">
                <a16:creationId xmlns:a16="http://schemas.microsoft.com/office/drawing/2014/main" id="{04CF4455-A3B4-0F9F-67F3-F4A7DAD40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1" y="1347779"/>
            <a:ext cx="1926748" cy="132664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F68ECF-8779-C2D0-1FEF-0B4CF592E653}"/>
              </a:ext>
            </a:extLst>
          </p:cNvPr>
          <p:cNvCxnSpPr>
            <a:cxnSpLocks/>
          </p:cNvCxnSpPr>
          <p:nvPr/>
        </p:nvCxnSpPr>
        <p:spPr>
          <a:xfrm>
            <a:off x="4730277" y="1816219"/>
            <a:ext cx="0" cy="37358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7668FA50-78EB-3424-A8E3-1963B01340B3}"/>
              </a:ext>
            </a:extLst>
          </p:cNvPr>
          <p:cNvSpPr txBox="1">
            <a:spLocks/>
          </p:cNvSpPr>
          <p:nvPr/>
        </p:nvSpPr>
        <p:spPr>
          <a:xfrm>
            <a:off x="2470190" y="2351471"/>
            <a:ext cx="1773279" cy="124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6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Proxima Nova" panose="02000506030000020004"/>
                <a:cs typeface="Arial" panose="020B0604020202020204" pitchFamily="34" charset="0"/>
              </a:rPr>
              <a:t>To help Airmen, Guardians, and their families - </a:t>
            </a:r>
          </a:p>
          <a:p>
            <a:pPr marL="0" marR="0" lvl="0" indent="0" defTabSz="91436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Proxima Nova" panose="02000506030000020004"/>
                <a:cs typeface="Arial" panose="020B0604020202020204" pitchFamily="34" charset="0"/>
              </a:rPr>
              <a:t>when they need it most!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23F414E-6469-A48F-C796-E109F4AB3D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245"/>
          <a:stretch/>
        </p:blipFill>
        <p:spPr>
          <a:xfrm>
            <a:off x="4999744" y="4865514"/>
            <a:ext cx="777947" cy="10217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5FF78EC-F8CB-D95E-4BE9-B4C09174DE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67" r="25991"/>
          <a:stretch/>
        </p:blipFill>
        <p:spPr>
          <a:xfrm>
            <a:off x="5001181" y="2942056"/>
            <a:ext cx="731035" cy="8687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038A2A7-1E64-8CCE-B38D-0AFCC81F24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06" r="53002"/>
          <a:stretch/>
        </p:blipFill>
        <p:spPr>
          <a:xfrm>
            <a:off x="4985822" y="3861389"/>
            <a:ext cx="714799" cy="9502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CB6B6F-26B7-C0A8-FFFE-0C531B973694}"/>
              </a:ext>
            </a:extLst>
          </p:cNvPr>
          <p:cNvCxnSpPr/>
          <p:nvPr/>
        </p:nvCxnSpPr>
        <p:spPr>
          <a:xfrm>
            <a:off x="4733106" y="6097312"/>
            <a:ext cx="0" cy="7386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person hugging a group of children&#10;&#10;Description automatically generated">
            <a:extLst>
              <a:ext uri="{FF2B5EF4-FFF2-40B4-BE49-F238E27FC236}">
                <a16:creationId xmlns:a16="http://schemas.microsoft.com/office/drawing/2014/main" id="{A039FCFB-31DD-6C8D-45A2-4FB0541A5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" y="5551151"/>
            <a:ext cx="1903801" cy="131144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22926C1-F96B-BC39-D135-E213942E0E23}"/>
              </a:ext>
            </a:extLst>
          </p:cNvPr>
          <p:cNvSpPr txBox="1"/>
          <p:nvPr/>
        </p:nvSpPr>
        <p:spPr>
          <a:xfrm>
            <a:off x="5781950" y="2004405"/>
            <a:ext cx="2838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Basic Living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Vehicle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Emergency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Medical &amp; Dental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F388DF-90A0-E0E5-5E21-6522D3E374A0}"/>
              </a:ext>
            </a:extLst>
          </p:cNvPr>
          <p:cNvSpPr txBox="1"/>
          <p:nvPr/>
        </p:nvSpPr>
        <p:spPr>
          <a:xfrm>
            <a:off x="5789066" y="3018217"/>
            <a:ext cx="28244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$150 for Baby Essentials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Child Care (for PCS and </a:t>
            </a:r>
            <a:br>
              <a:rPr lang="en-US" sz="1300" dirty="0">
                <a:latin typeface="Proxima Nova" panose="02000506030000020004"/>
              </a:rPr>
            </a:br>
            <a:r>
              <a:rPr lang="en-US" sz="1300" dirty="0">
                <a:latin typeface="Proxima Nova" panose="02000506030000020004"/>
              </a:rPr>
              <a:t>Families in Need)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239908-038A-A431-3DAB-A857EC49FC40}"/>
              </a:ext>
            </a:extLst>
          </p:cNvPr>
          <p:cNvSpPr txBox="1"/>
          <p:nvPr/>
        </p:nvSpPr>
        <p:spPr>
          <a:xfrm>
            <a:off x="5813429" y="3834233"/>
            <a:ext cx="280717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College Scholarships</a:t>
            </a:r>
            <a:br>
              <a:rPr lang="en-US" sz="1300" dirty="0">
                <a:latin typeface="Proxima Nova" panose="02000506030000020004"/>
              </a:rPr>
            </a:br>
            <a:r>
              <a:rPr lang="en-US" sz="1300" dirty="0">
                <a:latin typeface="Proxima Nova" panose="02000506030000020004"/>
              </a:rPr>
              <a:t>(for Spouses &amp; Dependents)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No-Interest Education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$2,500 for Spouse Job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Child Care Supplement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7923F2-CE3B-33F5-4638-3F8408C6283A}"/>
              </a:ext>
            </a:extLst>
          </p:cNvPr>
          <p:cNvSpPr txBox="1"/>
          <p:nvPr/>
        </p:nvSpPr>
        <p:spPr>
          <a:xfrm>
            <a:off x="5813431" y="5000967"/>
            <a:ext cx="28071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Natural Disasters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Installation Mishaps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Proxima Nova" panose="02000506030000020004"/>
              </a:rPr>
              <a:t>Fires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C0FE3C3-C47C-CB27-8C50-617982B7DBD7}"/>
              </a:ext>
            </a:extLst>
          </p:cNvPr>
          <p:cNvSpPr txBox="1">
            <a:spLocks/>
          </p:cNvSpPr>
          <p:nvPr/>
        </p:nvSpPr>
        <p:spPr>
          <a:xfrm>
            <a:off x="2339128" y="3728252"/>
            <a:ext cx="2211565" cy="58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6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8427E"/>
                </a:solidFill>
                <a:effectLst/>
                <a:uLnTx/>
                <a:uFillTx/>
                <a:latin typeface="Proxima Nova" panose="02000506030000020004" pitchFamily="50" charset="0"/>
                <a:ea typeface="+mj-ea"/>
                <a:cs typeface="+mj-cs"/>
              </a:rPr>
              <a:t>Who we serve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7803269-9F82-F531-DE1C-2D647D372EED}"/>
              </a:ext>
            </a:extLst>
          </p:cNvPr>
          <p:cNvSpPr txBox="1">
            <a:spLocks/>
          </p:cNvSpPr>
          <p:nvPr/>
        </p:nvSpPr>
        <p:spPr>
          <a:xfrm>
            <a:off x="2470384" y="4223773"/>
            <a:ext cx="1901813" cy="1208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6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" panose="02000506030000020004" pitchFamily="50" charset="0"/>
                <a:ea typeface="+mj-ea"/>
                <a:cs typeface="+mj-cs"/>
              </a:rPr>
              <a:t>Active, Guard, Reserve, and Retired Airmen, Guardians </a:t>
            </a:r>
            <a:r>
              <a:rPr lang="en-US" sz="1600" dirty="0">
                <a:solidFill>
                  <a:schemeClr val="tx1"/>
                </a:solidFill>
                <a:latin typeface="Proxima Nova" panose="02000506030000020004" pitchFamily="50" charset="0"/>
              </a:rPr>
              <a:t>and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" panose="02000506030000020004" pitchFamily="50" charset="0"/>
                <a:ea typeface="+mj-ea"/>
                <a:cs typeface="+mj-cs"/>
              </a:rPr>
              <a:t> their families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84DC266-8F00-6CAE-04C4-84F0F5F18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0"/>
          <a:stretch/>
        </p:blipFill>
        <p:spPr bwMode="auto">
          <a:xfrm>
            <a:off x="2857709" y="6005694"/>
            <a:ext cx="798766" cy="7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AF6215-2D40-F48A-885F-D3E854804863}"/>
              </a:ext>
            </a:extLst>
          </p:cNvPr>
          <p:cNvCxnSpPr>
            <a:cxnSpLocks/>
          </p:cNvCxnSpPr>
          <p:nvPr/>
        </p:nvCxnSpPr>
        <p:spPr>
          <a:xfrm>
            <a:off x="8576865" y="1893761"/>
            <a:ext cx="0" cy="37358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6" descr="U.S. Air Force Logo and symbol, meaning, history, PNG, brand">
            <a:extLst>
              <a:ext uri="{FF2B5EF4-FFF2-40B4-BE49-F238E27FC236}">
                <a16:creationId xmlns:a16="http://schemas.microsoft.com/office/drawing/2014/main" id="{13A44580-08AA-8D52-CBDF-04D35164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98" y="6145872"/>
            <a:ext cx="1061000" cy="5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D7A4A6B-70A6-311B-9FC7-39A60E4731D8}"/>
              </a:ext>
            </a:extLst>
          </p:cNvPr>
          <p:cNvSpPr txBox="1"/>
          <p:nvPr/>
        </p:nvSpPr>
        <p:spPr>
          <a:xfrm>
            <a:off x="9573638" y="2272882"/>
            <a:ext cx="1773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/>
              </a:rPr>
              <a:t>Visit your local Military &amp; Family Readiness Center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AF7F19-5CB4-EEAA-EF53-1E220E881DE5}"/>
              </a:ext>
            </a:extLst>
          </p:cNvPr>
          <p:cNvSpPr txBox="1"/>
          <p:nvPr/>
        </p:nvSpPr>
        <p:spPr>
          <a:xfrm>
            <a:off x="9572375" y="4831565"/>
            <a:ext cx="107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/>
              </a:rPr>
              <a:t>Apply Online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4EEE8FEB-B316-6163-EBDF-31513CBA13FF}"/>
              </a:ext>
            </a:extLst>
          </p:cNvPr>
          <p:cNvSpPr txBox="1">
            <a:spLocks/>
          </p:cNvSpPr>
          <p:nvPr/>
        </p:nvSpPr>
        <p:spPr>
          <a:xfrm>
            <a:off x="4934608" y="6229289"/>
            <a:ext cx="5313104" cy="46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6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roxima Nova" panose="02000506030000020004" pitchFamily="50" charset="0"/>
                <a:ea typeface="+mj-ea"/>
                <a:cs typeface="+mj-cs"/>
              </a:rPr>
              <a:t>703.972.2650  | 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roxima Nova" panose="02000506030000020004" pitchFamily="50" charset="0"/>
              </a:rPr>
              <a:t>afas@afas.org  | 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Proxima Nova" panose="02000506030000020004" pitchFamily="50" charset="0"/>
              </a:rPr>
              <a:t>AFAS.ORG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Proxima Nova" panose="02000506030000020004" pitchFamily="50" charset="0"/>
              <a:ea typeface="+mj-ea"/>
              <a:cs typeface="+mj-cs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D7B386DE-78C6-A88E-EC65-FFF546CFCA09}"/>
              </a:ext>
            </a:extLst>
          </p:cNvPr>
          <p:cNvSpPr txBox="1">
            <a:spLocks/>
          </p:cNvSpPr>
          <p:nvPr/>
        </p:nvSpPr>
        <p:spPr>
          <a:xfrm>
            <a:off x="3535723" y="6163057"/>
            <a:ext cx="1409049" cy="58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6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oxima Nova" panose="02000506030000020004" pitchFamily="50" charset="0"/>
                <a:ea typeface="+mj-ea"/>
                <a:cs typeface="+mj-cs"/>
              </a:rPr>
              <a:t>Supporting </a:t>
            </a:r>
          </a:p>
          <a:p>
            <a:pPr marL="0" marR="0" lvl="0" indent="0" defTabSz="91436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oxima Nova" panose="02000506030000020004" pitchFamily="50" charset="0"/>
                <a:ea typeface="+mj-ea"/>
                <a:cs typeface="+mj-cs"/>
              </a:rPr>
              <a:t>the Force </a:t>
            </a:r>
          </a:p>
          <a:p>
            <a:pPr marL="0" marR="0" lvl="0" indent="0" defTabSz="91436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oxima Nova" panose="02000506030000020004" pitchFamily="50" charset="0"/>
                <a:ea typeface="+mj-ea"/>
                <a:cs typeface="+mj-cs"/>
              </a:rPr>
              <a:t>Since 1942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58549BF-108B-CFC1-E8F9-25DC5A17CB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9943" y="2428570"/>
            <a:ext cx="455918" cy="54673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785C6F5-2AF7-94D8-53EE-63B21E8AA2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0496" y="3327424"/>
            <a:ext cx="494812" cy="47398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5F608FB-001F-0F92-A410-9544DB6098D3}"/>
              </a:ext>
            </a:extLst>
          </p:cNvPr>
          <p:cNvSpPr txBox="1"/>
          <p:nvPr/>
        </p:nvSpPr>
        <p:spPr>
          <a:xfrm>
            <a:off x="9558654" y="3374498"/>
            <a:ext cx="2371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/>
              </a:rPr>
              <a:t>(703) 972-2650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47F4E9-DC65-DE9A-361F-B2BE0944DEBE}"/>
              </a:ext>
            </a:extLst>
          </p:cNvPr>
          <p:cNvSpPr txBox="1"/>
          <p:nvPr/>
        </p:nvSpPr>
        <p:spPr>
          <a:xfrm>
            <a:off x="9572376" y="4085934"/>
            <a:ext cx="235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/>
              </a:rPr>
              <a:t>afas@afas.org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7EA5E94-C3DB-9539-3770-97B5FA6057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8605" y="4069531"/>
            <a:ext cx="446712" cy="451788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E474DFBB-2713-38C3-E197-EF547F2644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8605" y="4892960"/>
            <a:ext cx="467420" cy="461986"/>
          </a:xfrm>
          <a:prstGeom prst="rect">
            <a:avLst/>
          </a:prstGeom>
        </p:spPr>
      </p:pic>
      <p:sp>
        <p:nvSpPr>
          <p:cNvPr id="1029" name="Title 1">
            <a:extLst>
              <a:ext uri="{FF2B5EF4-FFF2-40B4-BE49-F238E27FC236}">
                <a16:creationId xmlns:a16="http://schemas.microsoft.com/office/drawing/2014/main" id="{B76E431B-0CAD-02C2-11EA-04E582571CB5}"/>
              </a:ext>
            </a:extLst>
          </p:cNvPr>
          <p:cNvSpPr txBox="1">
            <a:spLocks/>
          </p:cNvSpPr>
          <p:nvPr/>
        </p:nvSpPr>
        <p:spPr>
          <a:xfrm>
            <a:off x="8744949" y="1606473"/>
            <a:ext cx="2926080" cy="58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6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CB714"/>
                </a:solidFill>
                <a:effectLst/>
                <a:uLnTx/>
                <a:uFillTx/>
                <a:latin typeface="Proxima Nova" panose="02000506030000020004" pitchFamily="50" charset="0"/>
                <a:ea typeface="+mj-ea"/>
                <a:cs typeface="+mj-cs"/>
              </a:rPr>
              <a:t>How to receive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AB04F-9753-A9C4-413F-C76D8F68E0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9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601" y="2728219"/>
            <a:ext cx="1938423" cy="13461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9FF340D-0B0A-4ED9-EFFE-E3CE6DCE5981}"/>
              </a:ext>
            </a:extLst>
          </p:cNvPr>
          <p:cNvGrpSpPr/>
          <p:nvPr/>
        </p:nvGrpSpPr>
        <p:grpSpPr>
          <a:xfrm>
            <a:off x="4934608" y="1934131"/>
            <a:ext cx="849670" cy="951982"/>
            <a:chOff x="2163265" y="4207980"/>
            <a:chExt cx="849670" cy="95198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4AAE5D3-789D-AE9E-1EA6-10F50276E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5957"/>
            <a:stretch/>
          </p:blipFill>
          <p:spPr>
            <a:xfrm>
              <a:off x="2239465" y="4207980"/>
              <a:ext cx="753471" cy="895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BB31C1-805E-16CE-CD6F-CAAD3E93EEEC}"/>
                </a:ext>
              </a:extLst>
            </p:cNvPr>
            <p:cNvSpPr txBox="1"/>
            <p:nvPr/>
          </p:nvSpPr>
          <p:spPr>
            <a:xfrm>
              <a:off x="2163265" y="4790630"/>
              <a:ext cx="8496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4673B3"/>
                  </a:solidFill>
                  <a:latin typeface="Proxima Nova" panose="02000506030000020004"/>
                </a:rPr>
                <a:t>Financial</a:t>
              </a:r>
            </a:p>
            <a:p>
              <a:pPr algn="ctr"/>
              <a:r>
                <a:rPr lang="en-US" sz="900" b="1" dirty="0">
                  <a:solidFill>
                    <a:srgbClr val="4673B3"/>
                  </a:solidFill>
                  <a:latin typeface="Proxima Nova" panose="02000506030000020004"/>
                </a:rPr>
                <a:t>Assistance</a:t>
              </a:r>
            </a:p>
          </p:txBody>
        </p:sp>
      </p:grpSp>
      <p:pic>
        <p:nvPicPr>
          <p:cNvPr id="45" name="Picture 44" descr="A blue and black logo&#10;&#10;AI-generated content may be incorrect.">
            <a:extLst>
              <a:ext uri="{FF2B5EF4-FFF2-40B4-BE49-F238E27FC236}">
                <a16:creationId xmlns:a16="http://schemas.microsoft.com/office/drawing/2014/main" id="{092A8B7A-9D6F-E1A4-6F13-0674CC5128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0" y="6070566"/>
            <a:ext cx="1590699" cy="6268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A55DE99-60CF-88F5-8865-F07B71F1A1FB}"/>
              </a:ext>
            </a:extLst>
          </p:cNvPr>
          <p:cNvGrpSpPr/>
          <p:nvPr/>
        </p:nvGrpSpPr>
        <p:grpSpPr>
          <a:xfrm>
            <a:off x="1218" y="-7374"/>
            <a:ext cx="12190782" cy="1403671"/>
            <a:chOff x="609" y="15050"/>
            <a:chExt cx="12190782" cy="1403671"/>
          </a:xfrm>
        </p:grpSpPr>
        <p:pic>
          <p:nvPicPr>
            <p:cNvPr id="23" name="Picture 22" descr="A blue and yellow sign with white text&#10;&#10;AI-generated content may be incorrect.">
              <a:extLst>
                <a:ext uri="{FF2B5EF4-FFF2-40B4-BE49-F238E27FC236}">
                  <a16:creationId xmlns:a16="http://schemas.microsoft.com/office/drawing/2014/main" id="{D885A78C-BDE3-CAFA-95E8-B4B221814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980"/>
            <a:stretch>
              <a:fillRect/>
            </a:stretch>
          </p:blipFill>
          <p:spPr>
            <a:xfrm>
              <a:off x="11119914" y="22694"/>
              <a:ext cx="1071477" cy="1393495"/>
            </a:xfrm>
            <a:prstGeom prst="rect">
              <a:avLst/>
            </a:prstGeom>
          </p:spPr>
        </p:pic>
        <p:pic>
          <p:nvPicPr>
            <p:cNvPr id="19" name="Picture 18" descr="A blue and yellow sign with white text&#10;&#10;AI-generated content may be incorrect.">
              <a:extLst>
                <a:ext uri="{FF2B5EF4-FFF2-40B4-BE49-F238E27FC236}">
                  <a16:creationId xmlns:a16="http://schemas.microsoft.com/office/drawing/2014/main" id="{54821164-5D21-4122-DCB4-F4948CC4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64"/>
            <a:stretch>
              <a:fillRect/>
            </a:stretch>
          </p:blipFill>
          <p:spPr>
            <a:xfrm>
              <a:off x="10121640" y="22694"/>
              <a:ext cx="1097486" cy="139349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4D9B17-3C2C-76CB-9424-5F18C4336CC1}"/>
                </a:ext>
              </a:extLst>
            </p:cNvPr>
            <p:cNvGrpSpPr/>
            <p:nvPr/>
          </p:nvGrpSpPr>
          <p:grpSpPr>
            <a:xfrm>
              <a:off x="8123234" y="15050"/>
              <a:ext cx="2105396" cy="1403671"/>
              <a:chOff x="7915518" y="1532305"/>
              <a:chExt cx="2105396" cy="1403671"/>
            </a:xfrm>
          </p:grpSpPr>
          <p:pic>
            <p:nvPicPr>
              <p:cNvPr id="10" name="Picture 9" descr="A blue and yellow sign with white text&#10;&#10;AI-generated content may be incorrect.">
                <a:extLst>
                  <a:ext uri="{FF2B5EF4-FFF2-40B4-BE49-F238E27FC236}">
                    <a16:creationId xmlns:a16="http://schemas.microsoft.com/office/drawing/2014/main" id="{28D2C628-1EA1-0C6B-7F64-65F2031CD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29" r="86664"/>
              <a:stretch>
                <a:fillRect/>
              </a:stretch>
            </p:blipFill>
            <p:spPr>
              <a:xfrm>
                <a:off x="8923428" y="1532305"/>
                <a:ext cx="1097486" cy="1403671"/>
              </a:xfrm>
              <a:prstGeom prst="rect">
                <a:avLst/>
              </a:prstGeom>
            </p:spPr>
          </p:pic>
          <p:pic>
            <p:nvPicPr>
              <p:cNvPr id="4" name="Picture 3" descr="A blue and yellow sign with white text&#10;&#10;AI-generated content may be incorrect.">
                <a:extLst>
                  <a:ext uri="{FF2B5EF4-FFF2-40B4-BE49-F238E27FC236}">
                    <a16:creationId xmlns:a16="http://schemas.microsoft.com/office/drawing/2014/main" id="{8DFFC044-9986-C6E9-1F97-D0EA2BCB3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664"/>
              <a:stretch>
                <a:fillRect/>
              </a:stretch>
            </p:blipFill>
            <p:spPr>
              <a:xfrm>
                <a:off x="7915518" y="1539679"/>
                <a:ext cx="1097486" cy="1393495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3ED5D64-9077-0717-BCB1-7354518204D5}"/>
                </a:ext>
              </a:extLst>
            </p:cNvPr>
            <p:cNvGrpSpPr/>
            <p:nvPr/>
          </p:nvGrpSpPr>
          <p:grpSpPr>
            <a:xfrm>
              <a:off x="609" y="23117"/>
              <a:ext cx="11957155" cy="1393495"/>
              <a:chOff x="609" y="23117"/>
              <a:chExt cx="11957155" cy="1393495"/>
            </a:xfrm>
          </p:grpSpPr>
          <p:pic>
            <p:nvPicPr>
              <p:cNvPr id="27" name="Picture 26" descr="A blue and yellow sign with white text&#10;&#10;AI-generated content may be incorrect.">
                <a:extLst>
                  <a:ext uri="{FF2B5EF4-FFF2-40B4-BE49-F238E27FC236}">
                    <a16:creationId xmlns:a16="http://schemas.microsoft.com/office/drawing/2014/main" id="{D9DAF509-24F0-A9CF-6FD2-32EA9BEC24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" y="23117"/>
                <a:ext cx="8229649" cy="1393495"/>
              </a:xfrm>
              <a:prstGeom prst="rect">
                <a:avLst/>
              </a:prstGeom>
            </p:spPr>
          </p:pic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999CCF5-8E9F-CE8F-FE41-70F63FF46888}"/>
                  </a:ext>
                </a:extLst>
              </p:cNvPr>
              <p:cNvCxnSpPr/>
              <p:nvPr/>
            </p:nvCxnSpPr>
            <p:spPr>
              <a:xfrm>
                <a:off x="8428003" y="155212"/>
                <a:ext cx="0" cy="110803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EDAAF2-F9A6-285C-3B0A-F9E4E149F635}"/>
                  </a:ext>
                </a:extLst>
              </p:cNvPr>
              <p:cNvSpPr txBox="1"/>
              <p:nvPr/>
            </p:nvSpPr>
            <p:spPr>
              <a:xfrm>
                <a:off x="8619991" y="457561"/>
                <a:ext cx="3337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Proxima Nova" panose="02000506030000020004"/>
                  </a:rPr>
                  <a:t>The Official Charity of the</a:t>
                </a:r>
              </a:p>
              <a:p>
                <a:r>
                  <a:rPr lang="en-US" sz="1400" b="1" dirty="0">
                    <a:solidFill>
                      <a:schemeClr val="bg1"/>
                    </a:solidFill>
                    <a:latin typeface="Proxima Nova" panose="02000506030000020004"/>
                  </a:rPr>
                  <a:t>U.S. Air Force and U.S. Space Force</a:t>
                </a:r>
              </a:p>
            </p:txBody>
          </p:sp>
        </p:grpSp>
      </p:grpSp>
      <p:pic>
        <p:nvPicPr>
          <p:cNvPr id="5" name="Picture 4" descr="A white square with a blue star and a black background&#10;&#10;AI-generated content may be incorrect.">
            <a:extLst>
              <a:ext uri="{FF2B5EF4-FFF2-40B4-BE49-F238E27FC236}">
                <a16:creationId xmlns:a16="http://schemas.microsoft.com/office/drawing/2014/main" id="{305D14F3-C824-0B52-7C89-F841F95FE9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2" t="37663" r="59284" b="6548"/>
          <a:stretch>
            <a:fillRect/>
          </a:stretch>
        </p:blipFill>
        <p:spPr>
          <a:xfrm>
            <a:off x="2027958" y="1962477"/>
            <a:ext cx="311217" cy="450726"/>
          </a:xfrm>
          <a:prstGeom prst="rect">
            <a:avLst/>
          </a:prstGeom>
        </p:spPr>
      </p:pic>
      <p:pic>
        <p:nvPicPr>
          <p:cNvPr id="8" name="Picture 7" descr="A white square with a blue star and a black background&#10;&#10;AI-generated content may be incorrect.">
            <a:extLst>
              <a:ext uri="{FF2B5EF4-FFF2-40B4-BE49-F238E27FC236}">
                <a16:creationId xmlns:a16="http://schemas.microsoft.com/office/drawing/2014/main" id="{10A227D9-1B12-30B8-FFD9-EF0E0E6ED4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2" t="37663" r="59284" b="6548"/>
          <a:stretch>
            <a:fillRect/>
          </a:stretch>
        </p:blipFill>
        <p:spPr>
          <a:xfrm>
            <a:off x="2027958" y="3801404"/>
            <a:ext cx="311217" cy="450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8C733-60E8-655A-365D-6B31301DC0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794" y="4585867"/>
            <a:ext cx="1021630" cy="10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10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39577</TotalTime>
  <Words>150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Proxima Nova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 McBride</dc:creator>
  <cp:lastModifiedBy>Chad Britton</cp:lastModifiedBy>
  <cp:revision>15</cp:revision>
  <dcterms:created xsi:type="dcterms:W3CDTF">2024-06-11T18:16:49Z</dcterms:created>
  <dcterms:modified xsi:type="dcterms:W3CDTF">2026-02-12T19:35:01Z</dcterms:modified>
</cp:coreProperties>
</file>